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648ABD27-7DF4-497B-AFA0-497934561B4F}" v="109" dt="2023-03-01T07:22:11.268"/>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0"/>
    <p:restoredTop sz="85183"/>
  </p:normalViewPr>
  <p:slideViewPr>
    <p:cSldViewPr snapToGrid="0" snapToObjects="1">
      <p:cViewPr varScale="1">
        <p:scale>
          <a:sx n="100" d="100"/>
          <a:sy n="100" d="100"/>
        </p:scale>
        <p:origin x="176"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562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1689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A"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10858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128749"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Ohaegbunem</a:t>
            </a:r>
            <a:r>
              <a:rPr lang="en-US" dirty="0">
                <a:solidFill>
                  <a:schemeClr val="bg2"/>
                </a:solidFill>
                <a:latin typeface="Abadi"/>
                <a:ea typeface="SF Pro" pitchFamily="2" charset="0"/>
                <a:cs typeface="SF Pro" pitchFamily="2" charset="0"/>
              </a:rPr>
              <a:t>, Fredrick Ugo</a:t>
            </a:r>
          </a:p>
          <a:p>
            <a:r>
              <a:rPr lang="en-US" dirty="0">
                <a:solidFill>
                  <a:schemeClr val="bg2"/>
                </a:solidFill>
                <a:latin typeface="Abadi"/>
                <a:ea typeface="SF Pro" pitchFamily="2" charset="0"/>
                <a:cs typeface="SF Pro" pitchFamily="2" charset="0"/>
              </a:rPr>
              <a:t>1st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GB" sz="1800" dirty="0"/>
              <a:t>• Data from SpaceX launches can also be obtained from Wikipedia; </a:t>
            </a:r>
          </a:p>
          <a:p>
            <a:pPr marL="0" indent="0">
              <a:buNone/>
            </a:pPr>
            <a:r>
              <a:rPr lang="en-GB" sz="1800" dirty="0"/>
              <a:t>• Data are downloaded from Wikipedia according to the flowchart and then persisted. </a:t>
            </a:r>
          </a:p>
          <a:p>
            <a:pPr marL="0" indent="0">
              <a:buNone/>
            </a:pPr>
            <a:r>
              <a:rPr lang="en-GB" sz="1800" dirty="0"/>
              <a:t>•</a:t>
            </a:r>
            <a:r>
              <a:rPr lang="en-GB" sz="1800" dirty="0" err="1"/>
              <a:t>Sourcecode</a:t>
            </a:r>
            <a:r>
              <a:rPr lang="en-GB" sz="1800" dirty="0"/>
              <a:t>: </a:t>
            </a:r>
            <a:r>
              <a:rPr lang="en-GB" sz="1800" dirty="0">
                <a:ea typeface="+mn-lt"/>
                <a:cs typeface="+mn-lt"/>
              </a:rPr>
              <a:t>  </a:t>
            </a:r>
            <a:r>
              <a:rPr lang="en-GB" sz="1800" dirty="0">
                <a:solidFill>
                  <a:srgbClr val="0070C0"/>
                </a:solidFill>
                <a:ea typeface="+mn-lt"/>
                <a:cs typeface="+mn-lt"/>
              </a:rPr>
              <a:t>https://github.com/fredohas/-Applied-Data-Science-Capstone/blob/main/jupyter-labs-webscraping.ipynb</a:t>
            </a:r>
            <a:endParaRPr lang="en-GB" dirty="0">
              <a:solidFill>
                <a:srgbClr val="0070C0"/>
              </a:solidFill>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D10671D-C269-B8B1-EFF7-374EBBE05C65}"/>
              </a:ext>
            </a:extLst>
          </p:cNvPr>
          <p:cNvPicPr>
            <a:picLocks noChangeAspect="1"/>
          </p:cNvPicPr>
          <p:nvPr/>
        </p:nvPicPr>
        <p:blipFill>
          <a:blip r:embed="rId3"/>
          <a:stretch>
            <a:fillRect/>
          </a:stretch>
        </p:blipFill>
        <p:spPr>
          <a:xfrm>
            <a:off x="7609872" y="1611311"/>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GB" sz="1800" dirty="0"/>
              <a:t>Initially some Exploratory Data Analysis (EDA) was performed on the dataset. </a:t>
            </a:r>
          </a:p>
          <a:p>
            <a:r>
              <a:rPr lang="en-GB" sz="1800" dirty="0"/>
              <a:t>Then the summary launches per site, occurrences of each orbit and occurrences of mission outcome per orbit type were calculated.</a:t>
            </a:r>
          </a:p>
          <a:p>
            <a:r>
              <a:rPr lang="en-GB" sz="1800" dirty="0"/>
              <a:t>Finally, the landing outcome label was created from Outcome column.</a:t>
            </a:r>
          </a:p>
          <a:p>
            <a:endParaRPr lang="en-GB" sz="1800" dirty="0"/>
          </a:p>
          <a:p>
            <a:endParaRPr lang="en-GB" sz="1800" dirty="0"/>
          </a:p>
          <a:p>
            <a:endParaRPr lang="en-GB" sz="1800" dirty="0"/>
          </a:p>
          <a:p>
            <a:endParaRPr lang="en-GB" sz="1800" dirty="0"/>
          </a:p>
          <a:p>
            <a:r>
              <a:rPr lang="en-GB" sz="1800" dirty="0"/>
              <a:t>Source code:</a:t>
            </a:r>
            <a:r>
              <a:rPr lang="en-GB" sz="1800" dirty="0">
                <a:ea typeface="+mn-lt"/>
                <a:cs typeface="+mn-lt"/>
              </a:rPr>
              <a:t> </a:t>
            </a:r>
            <a:r>
              <a:rPr lang="en-GB" sz="1800" dirty="0">
                <a:solidFill>
                  <a:srgbClr val="0070C0"/>
                </a:solidFill>
                <a:ea typeface="+mn-lt"/>
                <a:cs typeface="+mn-lt"/>
              </a:rPr>
              <a:t>https://github.com/fredohas/-Applied-Data-Science-Capstone/blob/main/IBM-DS0321EN-SkillsNetwork_labs_module_1_L3_labs-jupyter-spacex-data_wrangling_jupyterlite.jupyterlite.ipynb</a:t>
            </a:r>
          </a:p>
          <a:p>
            <a:pPr marL="0" indent="0">
              <a:buNone/>
            </a:pPr>
            <a:endParaRPr lang="en-GB" sz="1800" dirty="0">
              <a:solidFill>
                <a:srgbClr val="0070C0"/>
              </a:solidFill>
              <a:effectLst/>
              <a:cs typeface="Calibr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60A27E2-B477-A338-07B1-70AC021B4B3F}"/>
              </a:ext>
            </a:extLst>
          </p:cNvPr>
          <p:cNvPicPr>
            <a:picLocks noChangeAspect="1"/>
          </p:cNvPicPr>
          <p:nvPr/>
        </p:nvPicPr>
        <p:blipFill>
          <a:blip r:embed="rId3"/>
          <a:stretch>
            <a:fillRect/>
          </a:stretch>
        </p:blipFill>
        <p:spPr>
          <a:xfrm>
            <a:off x="870577" y="3429000"/>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325"/>
            <a:ext cx="9745589" cy="4842886"/>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r>
              <a:rPr lang="en-GB" sz="1600" dirty="0"/>
              <a:t>Source code:</a:t>
            </a:r>
            <a:r>
              <a:rPr lang="en-GB" sz="1600" dirty="0">
                <a:ea typeface="+mn-lt"/>
                <a:cs typeface="+mn-lt"/>
              </a:rPr>
              <a:t>  </a:t>
            </a:r>
            <a:r>
              <a:rPr lang="en-GB" sz="1600" dirty="0">
                <a:solidFill>
                  <a:srgbClr val="0070C0"/>
                </a:solidFill>
                <a:ea typeface="+mn-lt"/>
                <a:cs typeface="+mn-lt"/>
              </a:rPr>
              <a:t>https://github.com/fredohas/-Applied-Data-Science-Capstone/blob/main/IBM-DS0321EN-SkillsNetwork_labs_module_2_jupyter-labs-eda-dataviz.ipynb.jupyterlite.ipynb</a:t>
            </a:r>
            <a:endParaRPr lang="en-GB" sz="1600">
              <a:solidFill>
                <a:srgbClr val="0070C0"/>
              </a:solidFill>
              <a:effectLst/>
              <a:ea typeface="+mn-lt"/>
              <a:cs typeface="+mn-lt"/>
              <a:hlinkClick r:id="">
                <a:extLst>
                  <a:ext uri="{A12FA001-AC4F-418D-AE19-62706E023703}">
                    <ahyp:hlinkClr xmlns:ahyp="http://schemas.microsoft.com/office/drawing/2018/hyperlinkcolor" val="tx"/>
                  </a:ext>
                </a:extLst>
              </a:hlinkClick>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GB" sz="1800" dirty="0"/>
              <a:t>To explore data, scatterplots and bar plots were used to visualize the relationship between pair of features: </a:t>
            </a:r>
          </a:p>
          <a:p>
            <a:r>
              <a:rPr lang="en-GB" sz="1800" dirty="0"/>
              <a:t>Payload Mass X Flight Number, Launch Site X Flight Number, Launch Site X Payload Mass, Orbit and Flight Number, Payload and Orbit</a:t>
            </a:r>
          </a:p>
          <a:p>
            <a:endParaRPr lang="en-GB" sz="1800" dirty="0">
              <a:effectLst/>
            </a:endParaRPr>
          </a:p>
          <a:p>
            <a:endParaRPr lang="en-GB" sz="1800" dirty="0"/>
          </a:p>
          <a:p>
            <a:endParaRPr lang="en-GB" sz="1800" dirty="0">
              <a:effectLst/>
            </a:endParaRPr>
          </a:p>
          <a:p>
            <a:endParaRPr lang="en-GB" sz="1800" dirty="0"/>
          </a:p>
          <a:p>
            <a:endParaRPr lang="en-GB" sz="1800" dirty="0">
              <a:effectLst/>
            </a:endParaRPr>
          </a:p>
          <a:p>
            <a:r>
              <a:rPr lang="en-GB" sz="1800" dirty="0"/>
              <a:t>Source code: </a:t>
            </a:r>
            <a:r>
              <a:rPr lang="en-GB" sz="1800" dirty="0">
                <a:solidFill>
                  <a:srgbClr val="0070C0"/>
                </a:solidFill>
                <a:ea typeface="+mn-lt"/>
                <a:cs typeface="+mn-lt"/>
              </a:rPr>
              <a:t>https://github.com/fredohas/-Applied-Data-Science-Capstone/blob/main/jupyter-labs-eda-sql-coursera_sqllite.ipynb</a:t>
            </a:r>
            <a:endParaRPr lang="en-GB" sz="1800" dirty="0">
              <a:solidFill>
                <a:srgbClr val="0070C0"/>
              </a:solidFill>
              <a:effectLst/>
              <a:ea typeface="+mn-lt"/>
              <a:cs typeface="+mn-l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8FCCB16B-40A4-7B3F-C810-524EA3C42AA6}"/>
              </a:ext>
            </a:extLst>
          </p:cNvPr>
          <p:cNvPicPr>
            <a:picLocks noChangeAspect="1"/>
          </p:cNvPicPr>
          <p:nvPr/>
        </p:nvPicPr>
        <p:blipFill>
          <a:blip r:embed="rId3"/>
          <a:stretch>
            <a:fillRect/>
          </a:stretch>
        </p:blipFill>
        <p:spPr>
          <a:xfrm>
            <a:off x="919299" y="3258344"/>
            <a:ext cx="5816600" cy="14478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r>
              <a:rPr lang="en-GB" sz="1800" dirty="0"/>
              <a:t>Markers, circles, lines and marker clusters were used with Folium Maps </a:t>
            </a:r>
          </a:p>
          <a:p>
            <a:r>
              <a:rPr lang="en-GB" sz="1800" dirty="0"/>
              <a:t>Markers indicate points like launch sites; </a:t>
            </a:r>
          </a:p>
          <a:p>
            <a:r>
              <a:rPr lang="en-GB" sz="1800" dirty="0"/>
              <a:t>Circles indicate highlighted areas around specific coordinates, like NASA Johnson Space Center; </a:t>
            </a:r>
          </a:p>
          <a:p>
            <a:r>
              <a:rPr lang="en-GB" sz="1800" dirty="0"/>
              <a:t>Marker clusters indicates groups of events in each coordinate, like launches in a launch site; and </a:t>
            </a:r>
          </a:p>
          <a:p>
            <a:r>
              <a:rPr lang="en-GB" sz="1800" dirty="0"/>
              <a:t>Lines are used to indicate distances between two coordinates. </a:t>
            </a:r>
          </a:p>
          <a:p>
            <a:r>
              <a:rPr lang="en-GB" sz="1800" dirty="0"/>
              <a:t>Source code:</a:t>
            </a:r>
            <a:r>
              <a:rPr lang="en-GB" sz="1800" dirty="0">
                <a:ea typeface="+mn-lt"/>
                <a:cs typeface="+mn-lt"/>
              </a:rPr>
              <a:t> </a:t>
            </a:r>
            <a:r>
              <a:rPr lang="en-GB" sz="1800" dirty="0">
                <a:solidFill>
                  <a:srgbClr val="0070C0"/>
                </a:solidFill>
                <a:ea typeface="+mn-lt"/>
                <a:cs typeface="+mn-lt"/>
              </a:rPr>
              <a:t>https://github.com/fredohas/-Applied-Data-Science-Capstone/blob/main/IBM-DS0321EN-SkillsNetwork_labs_module_3_lab_jupyter_launch_site_location.jupyterlite.ipynb</a:t>
            </a:r>
            <a:endParaRPr lang="en-GB" sz="1800">
              <a:solidFill>
                <a:srgbClr val="0070C0"/>
              </a:solidFill>
              <a:effectLst/>
              <a:ea typeface="+mn-lt"/>
              <a:cs typeface="+mn-l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70C0"/>
                </a:solidFill>
                <a:ea typeface="+mn-lt"/>
                <a:cs typeface="+mn-lt"/>
              </a:rPr>
              <a:t>https://github.com/fredohas/-Applied-Data-Science-Capstone/blob/main/Build%20an%20Interactive%20Dashboard%20with%20Ploty%20Dash.ipynb</a:t>
            </a:r>
            <a:endParaRPr lang="en-US" sz="2200">
              <a:solidFill>
                <a:srgbClr val="0070C0"/>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70C0"/>
                </a:solidFill>
                <a:ea typeface="+mn-lt"/>
                <a:cs typeface="+mn-lt"/>
              </a:rPr>
              <a:t>https://github.com/fredohas/-Applied-Data-Science-Capstone/blob/main/IBM-DS0321EN-SkillsNetwork_labs_module_4_SpaceX_Machine_Learning_Prediction_Part_5.jupyterlite.ipynb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lumMod val="95000"/>
                    <a:lumOff val="5000"/>
                  </a:schemeClr>
                </a:solidFill>
              </a:rPr>
              <a:t>Exploratory data analysis results: </a:t>
            </a:r>
          </a:p>
          <a:p>
            <a:pPr lvl="1"/>
            <a:r>
              <a:rPr lang="en-GB" sz="1600" dirty="0">
                <a:solidFill>
                  <a:schemeClr val="tx1">
                    <a:lumMod val="95000"/>
                    <a:lumOff val="5000"/>
                  </a:schemeClr>
                </a:solidFill>
              </a:rPr>
              <a:t>Space X uses 4 different launch sites; </a:t>
            </a:r>
          </a:p>
          <a:p>
            <a:pPr lvl="1"/>
            <a:r>
              <a:rPr lang="en-GB" sz="1600" dirty="0">
                <a:solidFill>
                  <a:schemeClr val="tx1">
                    <a:lumMod val="95000"/>
                    <a:lumOff val="5000"/>
                  </a:schemeClr>
                </a:solidFill>
              </a:rPr>
              <a:t>The first launches were done to Space X itself and NASA; </a:t>
            </a:r>
          </a:p>
          <a:p>
            <a:pPr lvl="1"/>
            <a:r>
              <a:rPr lang="en-GB" sz="1600" dirty="0">
                <a:solidFill>
                  <a:schemeClr val="tx1">
                    <a:lumMod val="95000"/>
                    <a:lumOff val="5000"/>
                  </a:schemeClr>
                </a:solidFill>
              </a:rPr>
              <a:t>The average payload of F9 v1.1 booster is 2,928 kg; </a:t>
            </a:r>
          </a:p>
          <a:p>
            <a:pPr lvl="1"/>
            <a:r>
              <a:rPr lang="en-GB" sz="1600" dirty="0">
                <a:solidFill>
                  <a:schemeClr val="tx1">
                    <a:lumMod val="95000"/>
                    <a:lumOff val="5000"/>
                  </a:schemeClr>
                </a:solidFill>
              </a:rPr>
              <a:t>The first success landing outcome happened in 2015 fiver year after the first launch; </a:t>
            </a:r>
          </a:p>
          <a:p>
            <a:pPr lvl="1"/>
            <a:r>
              <a:rPr lang="en-GB" sz="1600" dirty="0">
                <a:solidFill>
                  <a:schemeClr val="tx1">
                    <a:lumMod val="95000"/>
                    <a:lumOff val="5000"/>
                  </a:schemeClr>
                </a:solidFill>
              </a:rPr>
              <a:t>Many Falcon 9 booster versions were successful at landing in drone ships having payload above the average; </a:t>
            </a:r>
          </a:p>
          <a:p>
            <a:pPr lvl="1"/>
            <a:r>
              <a:rPr lang="en-GB" sz="1600" dirty="0">
                <a:solidFill>
                  <a:schemeClr val="tx1">
                    <a:lumMod val="95000"/>
                    <a:lumOff val="5000"/>
                  </a:schemeClr>
                </a:solidFill>
              </a:rPr>
              <a:t>Almost 100% of mission outcomes were successful; </a:t>
            </a:r>
          </a:p>
          <a:p>
            <a:pPr lvl="1"/>
            <a:r>
              <a:rPr lang="en-GB" sz="1600" dirty="0">
                <a:solidFill>
                  <a:schemeClr val="tx1">
                    <a:lumMod val="95000"/>
                    <a:lumOff val="5000"/>
                  </a:schemeClr>
                </a:solidFill>
              </a:rPr>
              <a:t>Two booster versions failed at landing in drone ships in 2015: F9 v1.1 B1012 and F9 v1.1 B1015; </a:t>
            </a:r>
          </a:p>
          <a:p>
            <a:pPr lvl="1"/>
            <a:r>
              <a:rPr lang="en-GB" sz="1600" dirty="0">
                <a:solidFill>
                  <a:schemeClr val="tx1">
                    <a:lumMod val="95000"/>
                    <a:lumOff val="5000"/>
                  </a:schemeClr>
                </a:solidFill>
              </a:rPr>
              <a:t>The number of landing outcomes became as better as years passed.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solidFill>
              </a:rPr>
              <a:t>Using interactive analytics was possible to identify that launch sites use to be in safety places, near sea, for example and have a good logistic infrastructure around. </a:t>
            </a:r>
          </a:p>
          <a:p>
            <a:r>
              <a:rPr lang="en-GB" sz="1800" dirty="0">
                <a:solidFill>
                  <a:schemeClr val="tx1"/>
                </a:solidFill>
              </a:rPr>
              <a:t>Most launches happens at east cost launch sites. </a:t>
            </a:r>
            <a:endParaRPr lang="en-GB" sz="1800" dirty="0">
              <a:solidFill>
                <a:schemeClr val="tx1"/>
              </a:solidFill>
              <a:effectLs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841124" y="3428999"/>
            <a:ext cx="8150475" cy="2535325"/>
          </a:xfrm>
          <a:prstGeom prst="rect">
            <a:avLst/>
          </a:prstGeom>
        </p:spPr>
      </p:pic>
    </p:spTree>
    <p:extLst>
      <p:ext uri="{BB962C8B-B14F-4D97-AF65-F5344CB8AC3E}">
        <p14:creationId xmlns:p14="http://schemas.microsoft.com/office/powerpoint/2010/main" val="380995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66D6C71A-6DB7-05C0-9F86-0A4610FB016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6EBD406-D380-9E00-32B7-0DBF1C1468A6}"/>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itle 1">
            <a:extLst>
              <a:ext uri="{FF2B5EF4-FFF2-40B4-BE49-F238E27FC236}">
                <a16:creationId xmlns:a16="http://schemas.microsoft.com/office/drawing/2014/main" id="{87C4951A-EC99-AAF6-F08C-2A438202AE9B}"/>
              </a:ext>
            </a:extLst>
          </p:cNvPr>
          <p:cNvSpPr txBox="1">
            <a:spLocks/>
          </p:cNvSpPr>
          <p:nvPr/>
        </p:nvSpPr>
        <p:spPr>
          <a:xfrm>
            <a:off x="770011" y="137381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pic>
        <p:nvPicPr>
          <p:cNvPr id="6" name="Picture 5">
            <a:extLst>
              <a:ext uri="{FF2B5EF4-FFF2-40B4-BE49-F238E27FC236}">
                <a16:creationId xmlns:a16="http://schemas.microsoft.com/office/drawing/2014/main" id="{81821919-6B3D-7578-A27B-B6E26C9239D8}"/>
              </a:ext>
            </a:extLst>
          </p:cNvPr>
          <p:cNvPicPr>
            <a:picLocks noChangeAspect="1"/>
          </p:cNvPicPr>
          <p:nvPr/>
        </p:nvPicPr>
        <p:blipFill>
          <a:blip r:embed="rId3"/>
          <a:stretch>
            <a:fillRect/>
          </a:stretch>
        </p:blipFill>
        <p:spPr>
          <a:xfrm>
            <a:off x="4616575" y="3912595"/>
            <a:ext cx="6872235" cy="2406755"/>
          </a:xfrm>
          <a:prstGeom prst="rect">
            <a:avLst/>
          </a:prstGeom>
        </p:spPr>
      </p:pic>
      <p:pic>
        <p:nvPicPr>
          <p:cNvPr id="7" name="Picture 6">
            <a:extLst>
              <a:ext uri="{FF2B5EF4-FFF2-40B4-BE49-F238E27FC236}">
                <a16:creationId xmlns:a16="http://schemas.microsoft.com/office/drawing/2014/main" id="{371E8C06-CAA1-38DA-CF29-FC8F334E9FCB}"/>
              </a:ext>
            </a:extLst>
          </p:cNvPr>
          <p:cNvPicPr>
            <a:picLocks noChangeAspect="1"/>
          </p:cNvPicPr>
          <p:nvPr/>
        </p:nvPicPr>
        <p:blipFill>
          <a:blip r:embed="rId4"/>
          <a:stretch>
            <a:fillRect/>
          </a:stretch>
        </p:blipFill>
        <p:spPr>
          <a:xfrm>
            <a:off x="4814959" y="180439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11F7F10-7FEC-DC34-7EC1-A7F60BA3EF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6784B9D5-A37A-FEF2-F496-FD0DA7FAA93E}"/>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0E92FA4-547A-5CBF-6DDA-E397622830D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BCA23E85-6044-D903-1DE9-4AA455EB08D4}"/>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C410F1A-0A85-D594-E495-B3E793BDCFFF}"/>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275360CC-6BA4-35A6-A06B-BD1674161357}"/>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DDCE8F9A-F548-027E-331A-AAF8EA57E43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6" name="Picture 5">
            <a:extLst>
              <a:ext uri="{FF2B5EF4-FFF2-40B4-BE49-F238E27FC236}">
                <a16:creationId xmlns:a16="http://schemas.microsoft.com/office/drawing/2014/main" id="{0843CAA6-1489-E82D-1BAC-7DD12410F6AD}"/>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A2DA60A6-D855-C38D-2811-5F5C3900CD7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75521271-847E-0906-54BD-6551A11ECF9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3D8F23D-CA11-167A-184E-546A7EBFCBE8}"/>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E0CB947-70FF-8A94-419D-797171A2A538}"/>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3900795-414D-01B2-44B7-07C3E3571D6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76BCDB3-81C5-5E5A-3711-B81A8B2C881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F9C3D2DC-E5F6-E47F-3D14-FB6069CE2279}"/>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calculated the average payload mass carried by booster version F9 v1.1 as 2928.4</a:t>
            </a:r>
          </a:p>
          <a:p>
            <a:pPr>
              <a:spcBef>
                <a:spcPts val="1400"/>
              </a:spcBef>
            </a:pPr>
            <a:endParaRPr lang="en-US" sz="1800"/>
          </a:p>
        </p:txBody>
      </p:sp>
      <p:pic>
        <p:nvPicPr>
          <p:cNvPr id="6" name="Picture 5">
            <a:extLst>
              <a:ext uri="{FF2B5EF4-FFF2-40B4-BE49-F238E27FC236}">
                <a16:creationId xmlns:a16="http://schemas.microsoft.com/office/drawing/2014/main" id="{09DF0FC9-4D43-5A31-87DD-0EF86BFEA017}"/>
              </a:ext>
            </a:extLst>
          </p:cNvPr>
          <p:cNvPicPr>
            <a:picLocks noChangeAspect="1"/>
          </p:cNvPicPr>
          <p:nvPr/>
        </p:nvPicPr>
        <p:blipFill>
          <a:blip r:embed="rId2"/>
          <a:stretch>
            <a:fillRect/>
          </a:stretch>
        </p:blipFill>
        <p:spPr>
          <a:xfrm>
            <a:off x="1805434" y="2734056"/>
            <a:ext cx="8669523"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DEB6130F-B897-703E-E270-09B7DB0F50E5}"/>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04DF0DB9-2466-DE5E-0E6B-07FF77B6345D}"/>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observed that the dates of the first successful landing outcome on ground pad was 22</a:t>
            </a:r>
            <a:r>
              <a:rPr lang="en-US" sz="1800" baseline="30000"/>
              <a:t>nd</a:t>
            </a:r>
            <a:r>
              <a:rPr lang="en-US" sz="1800"/>
              <a:t> December 2015</a:t>
            </a:r>
          </a:p>
        </p:txBody>
      </p:sp>
      <p:pic>
        <p:nvPicPr>
          <p:cNvPr id="6" name="Picture 5">
            <a:extLst>
              <a:ext uri="{FF2B5EF4-FFF2-40B4-BE49-F238E27FC236}">
                <a16:creationId xmlns:a16="http://schemas.microsoft.com/office/drawing/2014/main" id="{0C7359F8-DFB4-2B59-4CAA-C31C1ECC230C}"/>
              </a:ext>
            </a:extLst>
          </p:cNvPr>
          <p:cNvPicPr>
            <a:picLocks noChangeAspect="1"/>
          </p:cNvPicPr>
          <p:nvPr/>
        </p:nvPicPr>
        <p:blipFill>
          <a:blip r:embed="rId2"/>
          <a:stretch>
            <a:fillRect/>
          </a:stretch>
        </p:blipFill>
        <p:spPr>
          <a:xfrm>
            <a:off x="1773213" y="2734056"/>
            <a:ext cx="8733966"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BC790FA-1607-5818-CB4F-44A1EC135B29}"/>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76739FB5-2DE0-DFCF-DCAF-1D25A01C0BA5}"/>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52A0CF2-F154-5FA7-C7D2-3CAD25DA6FAD}"/>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258A851F-42E7-9305-C4AF-355F7CF53198}"/>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1AC11A00-DEB7-623B-13CE-1335911D693C}"/>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6" name="Picture 5">
            <a:extLst>
              <a:ext uri="{FF2B5EF4-FFF2-40B4-BE49-F238E27FC236}">
                <a16:creationId xmlns:a16="http://schemas.microsoft.com/office/drawing/2014/main" id="{82EEC985-07BF-35E7-C038-2CF0146E2970}"/>
              </a:ext>
            </a:extLst>
          </p:cNvPr>
          <p:cNvPicPr>
            <a:picLocks noChangeAspect="1"/>
          </p:cNvPicPr>
          <p:nvPr/>
        </p:nvPicPr>
        <p:blipFill>
          <a:blip r:embed="rId4"/>
          <a:stretch>
            <a:fillRect/>
          </a:stretch>
        </p:blipFill>
        <p:spPr>
          <a:xfrm>
            <a:off x="5302831" y="1670951"/>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572F2E0-778A-80A4-7FCF-3D59A0E062C1}"/>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31F82412-A2FE-41CD-C412-A1A362DAA801}"/>
              </a:ext>
            </a:extLst>
          </p:cNvPr>
          <p:cNvPicPr>
            <a:picLocks noChangeAspect="1"/>
          </p:cNvPicPr>
          <p:nvPr/>
        </p:nvPicPr>
        <p:blipFill>
          <a:blip r:embed="rId3"/>
          <a:stretch>
            <a:fillRect/>
          </a:stretch>
        </p:blipFill>
        <p:spPr>
          <a:xfrm>
            <a:off x="2023304"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31B034-2D33-CD89-4A49-73DD7498A844}"/>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DED06561-5879-A625-9861-C003D9CCB3EF}"/>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3A7045BD-33DE-A73A-EEC5-9E93FB10EC73}"/>
              </a:ext>
            </a:extLst>
          </p:cNvPr>
          <p:cNvPicPr>
            <a:picLocks noChangeAspect="1"/>
          </p:cNvPicPr>
          <p:nvPr/>
        </p:nvPicPr>
        <p:blipFill>
          <a:blip r:embed="rId3"/>
          <a:stretch>
            <a:fillRect/>
          </a:stretch>
        </p:blipFill>
        <p:spPr>
          <a:xfrm>
            <a:off x="83820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5C60D9D-B9BA-6DBE-F3BA-63C0363C53F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A49886A5-E511-B68E-0C0F-465C6139B926}"/>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33CE0A18-823F-0551-3E25-06B1C632CA72}"/>
              </a:ext>
            </a:extLst>
          </p:cNvPr>
          <p:cNvSpPr txBox="1">
            <a:spLocks/>
          </p:cNvSpPr>
          <p:nvPr/>
        </p:nvSpPr>
        <p:spPr>
          <a:xfrm>
            <a:off x="3690315" y="1445239"/>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E41B31ED-10A8-B48A-A176-C6792DD24AB5}"/>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6ABABFE-C1EF-B35C-9DA6-E292CD8CEA77}"/>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DF52A617-CED7-A5CF-0524-83E30ECA242D}"/>
              </a:ext>
            </a:extLst>
          </p:cNvPr>
          <p:cNvPicPr>
            <a:picLocks noChangeAspect="1"/>
          </p:cNvPicPr>
          <p:nvPr/>
        </p:nvPicPr>
        <p:blipFill>
          <a:blip r:embed="rId3"/>
          <a:stretch>
            <a:fillRect/>
          </a:stretch>
        </p:blipFill>
        <p:spPr>
          <a:xfrm>
            <a:off x="700370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5106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DatafromSpaceXwasobtainedfrom2sources:</a:t>
            </a:r>
          </a:p>
          <a:p>
            <a:pPr lvl="2">
              <a:lnSpc>
                <a:spcPct val="120000"/>
              </a:lnSpc>
              <a:spcBef>
                <a:spcPts val="1400"/>
              </a:spcBef>
            </a:pPr>
            <a:r>
              <a:rPr lang="en-US" sz="7200" dirty="0" err="1">
                <a:solidFill>
                  <a:schemeClr val="bg2">
                    <a:lumMod val="50000"/>
                  </a:schemeClr>
                </a:solidFill>
                <a:latin typeface="Abadi"/>
              </a:rPr>
              <a:t>SpaceXAPI</a:t>
            </a: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/v4/rockets/) </a:t>
            </a: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/wiki/</a:t>
            </a:r>
            <a:r>
              <a:rPr lang="en-US" sz="7200" dirty="0" err="1">
                <a:solidFill>
                  <a:schemeClr val="bg2">
                    <a:lumMod val="50000"/>
                  </a:schemeClr>
                </a:solidFill>
                <a:latin typeface="Abadi"/>
              </a:rPr>
              <a:t>List_of_Falcon</a:t>
            </a:r>
            <a:r>
              <a:rPr lang="en-US" sz="7200" dirty="0">
                <a:solidFill>
                  <a:schemeClr val="bg2">
                    <a:lumMod val="50000"/>
                  </a:schemeClr>
                </a:solidFill>
                <a:latin typeface="Abadi"/>
              </a:rPr>
              <a:t>/_9/_</a:t>
            </a:r>
            <a:r>
              <a:rPr lang="en-US" sz="7200" dirty="0" err="1">
                <a:solidFill>
                  <a:schemeClr val="bg2">
                    <a:lumMod val="50000"/>
                  </a:schemeClr>
                </a:solidFill>
                <a:latin typeface="Abadi"/>
              </a:rPr>
              <a:t>and_Falcon_Heavy_launches</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lvl="1">
              <a:lnSpc>
                <a:spcPct val="120000"/>
              </a:lnSpc>
              <a:spcBef>
                <a:spcPts val="1400"/>
              </a:spcBef>
            </a:pPr>
            <a:r>
              <a:rPr lang="en-US" sz="26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71517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Describe how data sets were collected.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1800" dirty="0"/>
              <a:t>Datasets were collected from SpaceX API (</a:t>
            </a:r>
            <a:r>
              <a:rPr lang="en-GB" sz="1800" dirty="0">
                <a:solidFill>
                  <a:srgbClr val="0070C0"/>
                </a:solidFill>
              </a:rPr>
              <a:t>https://api.spacexdata.com/v4/rockets/</a:t>
            </a:r>
            <a:r>
              <a:rPr lang="en-GB" sz="1800" dirty="0"/>
              <a:t>) and from Wikipedia (</a:t>
            </a:r>
            <a:r>
              <a:rPr lang="en-GB" sz="1800" dirty="0">
                <a:solidFill>
                  <a:srgbClr val="0070C0"/>
                </a:solidFill>
              </a:rPr>
              <a:t>https://en.wikipedia.org/wiki/List_of_Falcon/_9/_and_Falcon_Heavy_launches</a:t>
            </a:r>
            <a:r>
              <a:rPr lang="en-GB" sz="1800" dirty="0"/>
              <a:t>), using web scraping technics.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800" dirty="0"/>
              <a:t>SpaceX offers a public API from where data can be obtained and then used; </a:t>
            </a:r>
          </a:p>
          <a:p>
            <a:r>
              <a:rPr lang="en-GB" sz="1800" dirty="0"/>
              <a:t>This API was used according to the flowchart beside and then data is persisted. </a:t>
            </a:r>
          </a:p>
          <a:p>
            <a:r>
              <a:rPr lang="en-GB" sz="1800" dirty="0"/>
              <a:t>Source code: </a:t>
            </a:r>
            <a:r>
              <a:rPr lang="en-GB" sz="1800" dirty="0">
                <a:solidFill>
                  <a:srgbClr val="0070C0"/>
                </a:solidFill>
                <a:ea typeface="+mn-lt"/>
                <a:cs typeface="+mn-lt"/>
              </a:rPr>
              <a:t>https://github.com/fredohas/-Applied-Data-Science-Capstone/blob/main/jupyter-labs-spacex-data-collection-api.ipynb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47137F8-8B7A-C491-AA30-D3B1CFA2C2A3}"/>
              </a:ext>
            </a:extLst>
          </p:cNvPr>
          <p:cNvPicPr>
            <a:picLocks noChangeAspect="1"/>
          </p:cNvPicPr>
          <p:nvPr/>
        </p:nvPicPr>
        <p:blipFill>
          <a:blip r:embed="rId3"/>
          <a:stretch>
            <a:fillRect/>
          </a:stretch>
        </p:blipFill>
        <p:spPr>
          <a:xfrm>
            <a:off x="7924800"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221</TotalTime>
  <Words>2015</Words>
  <Application>Microsoft Office PowerPoint</Application>
  <PresentationFormat>Widescreen</PresentationFormat>
  <Paragraphs>227</Paragraphs>
  <Slides>48</Slides>
  <Notes>6</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Axel, Axel Mwaala Shakema Mukwena</cp:lastModifiedBy>
  <cp:revision>272</cp:revision>
  <dcterms:created xsi:type="dcterms:W3CDTF">2021-04-29T18:58:34Z</dcterms:created>
  <dcterms:modified xsi:type="dcterms:W3CDTF">2023-03-01T07:31:05Z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